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59" r:id="rId4"/>
    <p:sldId id="304" r:id="rId5"/>
    <p:sldId id="261" r:id="rId6"/>
    <p:sldId id="267" r:id="rId7"/>
    <p:sldId id="263" r:id="rId8"/>
    <p:sldId id="314" r:id="rId9"/>
    <p:sldId id="264" r:id="rId10"/>
    <p:sldId id="272" r:id="rId11"/>
    <p:sldId id="270" r:id="rId12"/>
    <p:sldId id="273" r:id="rId13"/>
    <p:sldId id="271" r:id="rId14"/>
    <p:sldId id="277" r:id="rId15"/>
    <p:sldId id="278" r:id="rId16"/>
    <p:sldId id="315" r:id="rId17"/>
    <p:sldId id="313" r:id="rId18"/>
    <p:sldId id="316" r:id="rId19"/>
    <p:sldId id="317" r:id="rId20"/>
    <p:sldId id="307" r:id="rId21"/>
    <p:sldId id="282" r:id="rId22"/>
    <p:sldId id="298" r:id="rId23"/>
    <p:sldId id="301" r:id="rId24"/>
    <p:sldId id="300" r:id="rId25"/>
    <p:sldId id="312" r:id="rId26"/>
    <p:sldId id="299" r:id="rId27"/>
    <p:sldId id="302" r:id="rId28"/>
    <p:sldId id="289" r:id="rId29"/>
    <p:sldId id="297" r:id="rId30"/>
    <p:sldId id="291" r:id="rId31"/>
    <p:sldId id="292" r:id="rId32"/>
    <p:sldId id="293" r:id="rId33"/>
    <p:sldId id="294" r:id="rId34"/>
    <p:sldId id="295" r:id="rId35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B273CA5-AA28-D389-4D51-96D76E7714D5}" name="Anaya Rodriguez, Laura" initials="LA" userId="S::laura.anayarodriguez@austin.utexas.edu::fd9b30df-008c-4c5f-b2eb-15ca040e50e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31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5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4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870D2-1796-4D34-9FCD-834DB06B012D}" v="38" dt="2024-12-18T14:20:46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1" autoAdjust="0"/>
    <p:restoredTop sz="86364" autoAdjust="0"/>
  </p:normalViewPr>
  <p:slideViewPr>
    <p:cSldViewPr snapToGrid="0" snapToObjects="1">
      <p:cViewPr varScale="1">
        <p:scale>
          <a:sx n="49" d="100"/>
          <a:sy n="49" d="100"/>
        </p:scale>
        <p:origin x="882" y="48"/>
      </p:cViewPr>
      <p:guideLst/>
    </p:cSldViewPr>
  </p:slideViewPr>
  <p:outlineViewPr>
    <p:cViewPr>
      <p:scale>
        <a:sx n="33" d="100"/>
        <a:sy n="33" d="100"/>
      </p:scale>
      <p:origin x="0" y="-35372"/>
    </p:cViewPr>
  </p:outlineViewPr>
  <p:notesTextViewPr>
    <p:cViewPr>
      <p:scale>
        <a:sx n="145" d="100"/>
        <a:sy n="1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naya Rodriguez" userId="qlyGULccPLkSmW9TbYndNRN9jPGvmoMP4cn8pS6a9W8=" providerId="None" clId="Web-{260870D2-1796-4D34-9FCD-834DB06B012D}"/>
    <pc:docChg chg="modSld">
      <pc:chgData name="Laura Anaya Rodriguez" userId="qlyGULccPLkSmW9TbYndNRN9jPGvmoMP4cn8pS6a9W8=" providerId="None" clId="Web-{260870D2-1796-4D34-9FCD-834DB06B012D}" dt="2024-12-18T14:20:46.217" v="39" actId="20577"/>
      <pc:docMkLst>
        <pc:docMk/>
      </pc:docMkLst>
      <pc:sldChg chg="modSp">
        <pc:chgData name="Laura Anaya Rodriguez" userId="qlyGULccPLkSmW9TbYndNRN9jPGvmoMP4cn8pS6a9W8=" providerId="None" clId="Web-{260870D2-1796-4D34-9FCD-834DB06B012D}" dt="2024-12-18T14:20:46.217" v="39" actId="20577"/>
        <pc:sldMkLst>
          <pc:docMk/>
          <pc:sldMk cId="228812103" sldId="257"/>
        </pc:sldMkLst>
        <pc:spChg chg="mod">
          <ac:chgData name="Laura Anaya Rodriguez" userId="qlyGULccPLkSmW9TbYndNRN9jPGvmoMP4cn8pS6a9W8=" providerId="None" clId="Web-{260870D2-1796-4D34-9FCD-834DB06B012D}" dt="2024-12-18T14:20:46.217" v="39" actId="20577"/>
          <ac:spMkLst>
            <pc:docMk/>
            <pc:sldMk cId="228812103" sldId="257"/>
            <ac:spMk id="2" creationId="{61010552-1ECF-0911-BADF-CCE97A819F4E}"/>
          </ac:spMkLst>
        </pc:spChg>
      </pc:sldChg>
      <pc:sldChg chg="modSp">
        <pc:chgData name="Laura Anaya Rodriguez" userId="qlyGULccPLkSmW9TbYndNRN9jPGvmoMP4cn8pS6a9W8=" providerId="None" clId="Web-{260870D2-1796-4D34-9FCD-834DB06B012D}" dt="2024-12-18T14:16:55.617" v="8" actId="20577"/>
        <pc:sldMkLst>
          <pc:docMk/>
          <pc:sldMk cId="1777265187" sldId="259"/>
        </pc:sldMkLst>
        <pc:spChg chg="mod">
          <ac:chgData name="Laura Anaya Rodriguez" userId="qlyGULccPLkSmW9TbYndNRN9jPGvmoMP4cn8pS6a9W8=" providerId="None" clId="Web-{260870D2-1796-4D34-9FCD-834DB06B012D}" dt="2024-12-18T14:16:55.617" v="8" actId="20577"/>
          <ac:spMkLst>
            <pc:docMk/>
            <pc:sldMk cId="1777265187" sldId="259"/>
            <ac:spMk id="3" creationId="{A88E99A9-B33E-D468-C2A2-ED47DE72F3E0}"/>
          </ac:spMkLst>
        </pc:spChg>
      </pc:sldChg>
      <pc:sldChg chg="modSp">
        <pc:chgData name="Laura Anaya Rodriguez" userId="qlyGULccPLkSmW9TbYndNRN9jPGvmoMP4cn8pS6a9W8=" providerId="None" clId="Web-{260870D2-1796-4D34-9FCD-834DB06B012D}" dt="2024-12-18T14:17:06.633" v="10" actId="20577"/>
        <pc:sldMkLst>
          <pc:docMk/>
          <pc:sldMk cId="691575444" sldId="261"/>
        </pc:sldMkLst>
        <pc:spChg chg="mod">
          <ac:chgData name="Laura Anaya Rodriguez" userId="qlyGULccPLkSmW9TbYndNRN9jPGvmoMP4cn8pS6a9W8=" providerId="None" clId="Web-{260870D2-1796-4D34-9FCD-834DB06B012D}" dt="2024-12-18T14:17:06.633" v="10" actId="20577"/>
          <ac:spMkLst>
            <pc:docMk/>
            <pc:sldMk cId="691575444" sldId="261"/>
            <ac:spMk id="3" creationId="{12AD3FFC-2236-BD40-61FA-A66234F5F940}"/>
          </ac:spMkLst>
        </pc:spChg>
      </pc:sldChg>
      <pc:sldChg chg="modSp">
        <pc:chgData name="Laura Anaya Rodriguez" userId="qlyGULccPLkSmW9TbYndNRN9jPGvmoMP4cn8pS6a9W8=" providerId="None" clId="Web-{260870D2-1796-4D34-9FCD-834DB06B012D}" dt="2024-12-18T14:17:17.149" v="13" actId="20577"/>
        <pc:sldMkLst>
          <pc:docMk/>
          <pc:sldMk cId="1770482431" sldId="264"/>
        </pc:sldMkLst>
        <pc:spChg chg="mod">
          <ac:chgData name="Laura Anaya Rodriguez" userId="qlyGULccPLkSmW9TbYndNRN9jPGvmoMP4cn8pS6a9W8=" providerId="None" clId="Web-{260870D2-1796-4D34-9FCD-834DB06B012D}" dt="2024-12-18T14:17:17.149" v="13" actId="20577"/>
          <ac:spMkLst>
            <pc:docMk/>
            <pc:sldMk cId="1770482431" sldId="264"/>
            <ac:spMk id="3" creationId="{4A6797F9-9D74-8C44-E782-9D29C65A73B4}"/>
          </ac:spMkLst>
        </pc:spChg>
      </pc:sldChg>
      <pc:sldChg chg="modSp">
        <pc:chgData name="Laura Anaya Rodriguez" userId="qlyGULccPLkSmW9TbYndNRN9jPGvmoMP4cn8pS6a9W8=" providerId="None" clId="Web-{260870D2-1796-4D34-9FCD-834DB06B012D}" dt="2024-12-18T14:17:31.587" v="17" actId="20577"/>
        <pc:sldMkLst>
          <pc:docMk/>
          <pc:sldMk cId="3340303288" sldId="273"/>
        </pc:sldMkLst>
        <pc:spChg chg="mod">
          <ac:chgData name="Laura Anaya Rodriguez" userId="qlyGULccPLkSmW9TbYndNRN9jPGvmoMP4cn8pS6a9W8=" providerId="None" clId="Web-{260870D2-1796-4D34-9FCD-834DB06B012D}" dt="2024-12-18T14:17:31.587" v="17" actId="20577"/>
          <ac:spMkLst>
            <pc:docMk/>
            <pc:sldMk cId="3340303288" sldId="273"/>
            <ac:spMk id="3" creationId="{B7B8BF8E-A915-A617-A342-E6FC03A876EF}"/>
          </ac:spMkLst>
        </pc:spChg>
      </pc:sldChg>
      <pc:sldChg chg="modSp">
        <pc:chgData name="Laura Anaya Rodriguez" userId="qlyGULccPLkSmW9TbYndNRN9jPGvmoMP4cn8pS6a9W8=" providerId="None" clId="Web-{260870D2-1796-4D34-9FCD-834DB06B012D}" dt="2024-12-18T14:19:34.403" v="32"/>
        <pc:sldMkLst>
          <pc:docMk/>
          <pc:sldMk cId="4121988707" sldId="298"/>
        </pc:sldMkLst>
        <pc:picChg chg="mod">
          <ac:chgData name="Laura Anaya Rodriguez" userId="qlyGULccPLkSmW9TbYndNRN9jPGvmoMP4cn8pS6a9W8=" providerId="None" clId="Web-{260870D2-1796-4D34-9FCD-834DB06B012D}" dt="2024-12-18T14:19:34.403" v="32"/>
          <ac:picMkLst>
            <pc:docMk/>
            <pc:sldMk cId="4121988707" sldId="298"/>
            <ac:picMk id="8" creationId="{6871068E-5DC2-BA37-8CE1-18FB5D56B926}"/>
          </ac:picMkLst>
        </pc:picChg>
      </pc:sldChg>
      <pc:sldChg chg="modSp">
        <pc:chgData name="Laura Anaya Rodriguez" userId="qlyGULccPLkSmW9TbYndNRN9jPGvmoMP4cn8pS6a9W8=" providerId="None" clId="Web-{260870D2-1796-4D34-9FCD-834DB06B012D}" dt="2024-12-18T14:20:15.091" v="36"/>
        <pc:sldMkLst>
          <pc:docMk/>
          <pc:sldMk cId="688893641" sldId="299"/>
        </pc:sldMkLst>
        <pc:picChg chg="mod">
          <ac:chgData name="Laura Anaya Rodriguez" userId="qlyGULccPLkSmW9TbYndNRN9jPGvmoMP4cn8pS6a9W8=" providerId="None" clId="Web-{260870D2-1796-4D34-9FCD-834DB06B012D}" dt="2024-12-18T14:20:15.091" v="36"/>
          <ac:picMkLst>
            <pc:docMk/>
            <pc:sldMk cId="688893641" sldId="299"/>
            <ac:picMk id="7" creationId="{4F37F893-AD2A-E087-33A8-F61043C7A2F8}"/>
          </ac:picMkLst>
        </pc:picChg>
      </pc:sldChg>
      <pc:sldChg chg="modSp">
        <pc:chgData name="Laura Anaya Rodriguez" userId="qlyGULccPLkSmW9TbYndNRN9jPGvmoMP4cn8pS6a9W8=" providerId="None" clId="Web-{260870D2-1796-4D34-9FCD-834DB06B012D}" dt="2024-12-18T14:19:53.341" v="33"/>
        <pc:sldMkLst>
          <pc:docMk/>
          <pc:sldMk cId="512866164" sldId="300"/>
        </pc:sldMkLst>
        <pc:picChg chg="mod">
          <ac:chgData name="Laura Anaya Rodriguez" userId="qlyGULccPLkSmW9TbYndNRN9jPGvmoMP4cn8pS6a9W8=" providerId="None" clId="Web-{260870D2-1796-4D34-9FCD-834DB06B012D}" dt="2024-12-18T14:19:53.341" v="33"/>
          <ac:picMkLst>
            <pc:docMk/>
            <pc:sldMk cId="512866164" sldId="300"/>
            <ac:picMk id="7" creationId="{1083C369-509B-C654-2100-DF232E07216A}"/>
          </ac:picMkLst>
        </pc:picChg>
      </pc:sldChg>
      <pc:sldChg chg="modSp">
        <pc:chgData name="Laura Anaya Rodriguez" userId="qlyGULccPLkSmW9TbYndNRN9jPGvmoMP4cn8pS6a9W8=" providerId="None" clId="Web-{260870D2-1796-4D34-9FCD-834DB06B012D}" dt="2024-12-18T14:19:59.653" v="34"/>
        <pc:sldMkLst>
          <pc:docMk/>
          <pc:sldMk cId="2779168979" sldId="301"/>
        </pc:sldMkLst>
        <pc:picChg chg="mod">
          <ac:chgData name="Laura Anaya Rodriguez" userId="qlyGULccPLkSmW9TbYndNRN9jPGvmoMP4cn8pS6a9W8=" providerId="None" clId="Web-{260870D2-1796-4D34-9FCD-834DB06B012D}" dt="2024-12-18T14:19:59.653" v="34"/>
          <ac:picMkLst>
            <pc:docMk/>
            <pc:sldMk cId="2779168979" sldId="301"/>
            <ac:picMk id="7" creationId="{968632DA-6745-37BB-3D22-45B03BFCE146}"/>
          </ac:picMkLst>
        </pc:picChg>
      </pc:sldChg>
      <pc:sldChg chg="modSp">
        <pc:chgData name="Laura Anaya Rodriguez" userId="qlyGULccPLkSmW9TbYndNRN9jPGvmoMP4cn8pS6a9W8=" providerId="None" clId="Web-{260870D2-1796-4D34-9FCD-834DB06B012D}" dt="2024-12-18T14:20:24.060" v="37"/>
        <pc:sldMkLst>
          <pc:docMk/>
          <pc:sldMk cId="3332342702" sldId="302"/>
        </pc:sldMkLst>
        <pc:picChg chg="mod">
          <ac:chgData name="Laura Anaya Rodriguez" userId="qlyGULccPLkSmW9TbYndNRN9jPGvmoMP4cn8pS6a9W8=" providerId="None" clId="Web-{260870D2-1796-4D34-9FCD-834DB06B012D}" dt="2024-12-18T14:20:24.060" v="37"/>
          <ac:picMkLst>
            <pc:docMk/>
            <pc:sldMk cId="3332342702" sldId="302"/>
            <ac:picMk id="7" creationId="{DBC54C37-C08D-62BB-636C-0662B158C02C}"/>
          </ac:picMkLst>
        </pc:picChg>
      </pc:sldChg>
      <pc:sldChg chg="modSp">
        <pc:chgData name="Laura Anaya Rodriguez" userId="qlyGULccPLkSmW9TbYndNRN9jPGvmoMP4cn8pS6a9W8=" providerId="None" clId="Web-{260870D2-1796-4D34-9FCD-834DB06B012D}" dt="2024-12-18T14:20:07.466" v="35"/>
        <pc:sldMkLst>
          <pc:docMk/>
          <pc:sldMk cId="3190165534" sldId="312"/>
        </pc:sldMkLst>
        <pc:picChg chg="mod">
          <ac:chgData name="Laura Anaya Rodriguez" userId="qlyGULccPLkSmW9TbYndNRN9jPGvmoMP4cn8pS6a9W8=" providerId="None" clId="Web-{260870D2-1796-4D34-9FCD-834DB06B012D}" dt="2024-12-18T14:20:07.466" v="35"/>
          <ac:picMkLst>
            <pc:docMk/>
            <pc:sldMk cId="3190165534" sldId="312"/>
            <ac:picMk id="6" creationId="{18448BC7-9534-CE08-AB9D-00A5FC1A44AF}"/>
          </ac:picMkLst>
        </pc:picChg>
      </pc:sldChg>
      <pc:sldChg chg="modSp">
        <pc:chgData name="Laura Anaya Rodriguez" userId="qlyGULccPLkSmW9TbYndNRN9jPGvmoMP4cn8pS6a9W8=" providerId="None" clId="Web-{260870D2-1796-4D34-9FCD-834DB06B012D}" dt="2024-12-18T14:17:42.150" v="19" actId="20577"/>
        <pc:sldMkLst>
          <pc:docMk/>
          <pc:sldMk cId="2787799411" sldId="315"/>
        </pc:sldMkLst>
        <pc:spChg chg="mod">
          <ac:chgData name="Laura Anaya Rodriguez" userId="qlyGULccPLkSmW9TbYndNRN9jPGvmoMP4cn8pS6a9W8=" providerId="None" clId="Web-{260870D2-1796-4D34-9FCD-834DB06B012D}" dt="2024-12-18T14:17:42.150" v="19" actId="20577"/>
          <ac:spMkLst>
            <pc:docMk/>
            <pc:sldMk cId="2787799411" sldId="315"/>
            <ac:spMk id="3" creationId="{2C0E69EF-33A3-39A0-64FC-0381956FF142}"/>
          </ac:spMkLst>
        </pc:spChg>
      </pc:sldChg>
      <pc:sldChg chg="modSp">
        <pc:chgData name="Laura Anaya Rodriguez" userId="qlyGULccPLkSmW9TbYndNRN9jPGvmoMP4cn8pS6a9W8=" providerId="None" clId="Web-{260870D2-1796-4D34-9FCD-834DB06B012D}" dt="2024-12-18T14:18:31.948" v="30" actId="1076"/>
        <pc:sldMkLst>
          <pc:docMk/>
          <pc:sldMk cId="3200232026" sldId="317"/>
        </pc:sldMkLst>
        <pc:spChg chg="mod">
          <ac:chgData name="Laura Anaya Rodriguez" userId="qlyGULccPLkSmW9TbYndNRN9jPGvmoMP4cn8pS6a9W8=" providerId="None" clId="Web-{260870D2-1796-4D34-9FCD-834DB06B012D}" dt="2024-12-18T14:18:17.354" v="27" actId="20577"/>
          <ac:spMkLst>
            <pc:docMk/>
            <pc:sldMk cId="3200232026" sldId="317"/>
            <ac:spMk id="9" creationId="{BCC2DBE5-723D-772F-34B2-191FCE9D7656}"/>
          </ac:spMkLst>
        </pc:spChg>
        <pc:spChg chg="mod">
          <ac:chgData name="Laura Anaya Rodriguez" userId="qlyGULccPLkSmW9TbYndNRN9jPGvmoMP4cn8pS6a9W8=" providerId="None" clId="Web-{260870D2-1796-4D34-9FCD-834DB06B012D}" dt="2024-12-18T14:18:31.948" v="30" actId="1076"/>
          <ac:spMkLst>
            <pc:docMk/>
            <pc:sldMk cId="3200232026" sldId="317"/>
            <ac:spMk id="11" creationId="{2AEBF020-2F0B-783A-DF81-38D9E85394D8}"/>
          </ac:spMkLst>
        </pc:spChg>
        <pc:spChg chg="mod">
          <ac:chgData name="Laura Anaya Rodriguez" userId="qlyGULccPLkSmW9TbYndNRN9jPGvmoMP4cn8pS6a9W8=" providerId="None" clId="Web-{260870D2-1796-4D34-9FCD-834DB06B012D}" dt="2024-12-18T14:18:31.932" v="29" actId="1076"/>
          <ac:spMkLst>
            <pc:docMk/>
            <pc:sldMk cId="3200232026" sldId="317"/>
            <ac:spMk id="12" creationId="{7F03A366-189D-0D75-5772-57751B3CC1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3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=9U3MIFYGPek&amp;t=1s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7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https://www.youtube.com/watch?v=2w0zT1oCPVI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7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=is9I_BsjO_U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72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Link: https://youtu.be/AR7NuBetJJg?si=6NRWm7IxfUQiZpYY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7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92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96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1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53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E54C7AC8-6FAE-2D8E-854B-CA878E2B7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068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704CAF-C049-433F-C707-48581650550E}"/>
              </a:ext>
            </a:extLst>
          </p:cNvPr>
          <p:cNvSpPr/>
          <p:nvPr userDrawn="1"/>
        </p:nvSpPr>
        <p:spPr>
          <a:xfrm>
            <a:off x="0" y="0"/>
            <a:ext cx="1218882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743195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2F6AD1-7CA1-3BFE-EF38-FB02E3F03E04}"/>
              </a:ext>
            </a:extLst>
          </p:cNvPr>
          <p:cNvSpPr/>
          <p:nvPr userDrawn="1"/>
        </p:nvSpPr>
        <p:spPr>
          <a:xfrm>
            <a:off x="12188699" y="0"/>
            <a:ext cx="1218895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050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050" y="2743194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5F31E0A5-6C2E-3771-5550-A7EA19694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620" b="12053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7AFF98C-37DC-3D24-8BEC-8D092213F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4377904" cy="13716000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3BBB13-2735-3E70-6B7E-0A4A82034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425" y="4114800"/>
            <a:ext cx="22402800" cy="4572000"/>
          </a:xfrm>
        </p:spPr>
        <p:txBody>
          <a:bodyPr/>
          <a:lstStyle>
            <a:lvl1pPr marL="914400" indent="-914400"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71512F6-7628-B07E-1142-5DD95AEA5D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0552" y="10287000"/>
            <a:ext cx="20116800" cy="1371600"/>
          </a:xfrm>
        </p:spPr>
        <p:txBody>
          <a:bodyPr/>
          <a:lstStyle>
            <a:lvl1pPr>
              <a:lnSpc>
                <a:spcPct val="125000"/>
              </a:lnSpc>
              <a:defRPr b="0" i="0">
                <a:solidFill>
                  <a:schemeClr val="bg1"/>
                </a:solidFill>
                <a:latin typeface="+mn-lt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000" dirty="0">
                <a:solidFill>
                  <a:schemeClr val="tx1"/>
                </a:solidFill>
              </a:rPr>
              <a:t>MAP WITH MOST AFFECTED COUNTIES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buFont typeface="Arial" panose="020B0604020202020204" pitchFamily="34" charset="0"/>
              <a:buChar char="•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5" r:id="rId10"/>
    <p:sldLayoutId id="2147483698" r:id="rId11"/>
    <p:sldLayoutId id="2147483699" r:id="rId12"/>
    <p:sldLayoutId id="2147483691" r:id="rId13"/>
    <p:sldLayoutId id="2147483678" r:id="rId14"/>
    <p:sldLayoutId id="2147483690" r:id="rId15"/>
    <p:sldLayoutId id="2147483681" r:id="rId16"/>
    <p:sldLayoutId id="2147483688" r:id="rId17"/>
    <p:sldLayoutId id="2147483684" r:id="rId18"/>
    <p:sldLayoutId id="2147483682" r:id="rId19"/>
    <p:sldLayoutId id="2147483686" r:id="rId20"/>
    <p:sldLayoutId id="2147483685" r:id="rId2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2w0zT1oCPVI?feature=oembed" TargetMode="External"/><Relationship Id="rId5" Type="http://schemas.openxmlformats.org/officeDocument/2006/relationships/hyperlink" Target="https://www.youtube.com/watch?v=2w0zT1oCPVI&amp;t=2s" TargetMode="Externa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is9I_BsjO_U?feature=oembed" TargetMode="External"/><Relationship Id="rId5" Type="http://schemas.openxmlformats.org/officeDocument/2006/relationships/hyperlink" Target="https://www.youtube.com/watch?v=is9I_BsjO_U" TargetMode="Externa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AR7NuBetJJg?start=1&amp;feature=oembed" TargetMode="External"/><Relationship Id="rId5" Type="http://schemas.openxmlformats.org/officeDocument/2006/relationships/hyperlink" Target="https://youtu.be/AR7NuBetJJg?si=Cle-rmD9wmTgzZik" TargetMode="Externa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aloxonetexa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xopioidresponse.org/resources" TargetMode="External"/><Relationship Id="rId2" Type="http://schemas.openxmlformats.org/officeDocument/2006/relationships/hyperlink" Target="https://chat.988lifeline.org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emf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9U3MIFYGPek?feature=oembed" TargetMode="External"/><Relationship Id="rId5" Type="http://schemas.openxmlformats.org/officeDocument/2006/relationships/hyperlink" Target="https://www.youtube.com/watch?v=9U3MIFYGPek&amp;t=1s" TargetMode="Externa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s://healthdata.dshs.texas.gov/dashboards/drugs-and-alcohol/opioids/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Preventing Prescription Opioid and Fentanyl Overdose 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PRESENTERS NAME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See How Prescription Opioids Work">
            <a:hlinkClick r:id="" action="ppaction://media"/>
            <a:extLst>
              <a:ext uri="{FF2B5EF4-FFF2-40B4-BE49-F238E27FC236}">
                <a16:creationId xmlns:a16="http://schemas.microsoft.com/office/drawing/2014/main" id="{0B54B308-8520-D091-8000-C46890A7D3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8546" y="1033128"/>
            <a:ext cx="20720304" cy="117069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9E5E8B-4ED7-9AF0-C22E-28F9A235D4D2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See How Prescription Opioids Work</a:t>
            </a:r>
            <a:endParaRPr lang="en-US" sz="24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Prescription opioids are a class of powerful pain management medications.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Prescribed to help with pain from: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 and more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Some examples of brand names include: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What are </a:t>
            </a:r>
            <a:br>
              <a:rPr lang="en-US" dirty="0"/>
            </a:br>
            <a:r>
              <a:rPr lang="en-US" dirty="0">
                <a:latin typeface="Arial Black"/>
              </a:rPr>
              <a:t>the risks of prescription opioids?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Learn the Risks of Opioid Misuse">
            <a:hlinkClick r:id="" action="ppaction://media"/>
            <a:extLst>
              <a:ext uri="{FF2B5EF4-FFF2-40B4-BE49-F238E27FC236}">
                <a16:creationId xmlns:a16="http://schemas.microsoft.com/office/drawing/2014/main" id="{E6072F5A-44F5-4CAE-4E8D-ED28671E69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6008" y="980408"/>
            <a:ext cx="20805633" cy="11755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E69093-CC50-0CCD-178B-9860A88C8989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b="1" dirty="0">
                <a:effectLst/>
                <a:latin typeface="Roboto" panose="02000000000000000000" pitchFamily="2" charset="0"/>
                <a:hlinkClick r:id="rId5"/>
              </a:rPr>
              <a:t>Learn the Risks of Opioid Misuse</a:t>
            </a:r>
            <a:endParaRPr lang="en-US" sz="2400" b="1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Your body can become dependent on prescription opioids after just seven days, potentially setting you on a path toward addiction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body and brain quickly get used to the medication. As a result: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prescribed amount becomes less and less effective.</a:t>
            </a:r>
          </a:p>
          <a:p>
            <a:r>
              <a:rPr lang="en-US" dirty="0"/>
              <a:t>You would need more to manage the pain, which increases the risk of misuse and overdose.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for signs of withdrawal after physical dependence, such as: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365759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42424"/>
                </a:solidFill>
              </a:rPr>
              <a:t>Insomnia</a:t>
            </a:r>
          </a:p>
          <a:p>
            <a:r>
              <a:rPr lang="en-US" dirty="0">
                <a:solidFill>
                  <a:srgbClr val="242424"/>
                </a:solidFill>
              </a:rPr>
              <a:t>Anxiety</a:t>
            </a:r>
          </a:p>
          <a:p>
            <a:r>
              <a:rPr lang="en-US" dirty="0">
                <a:solidFill>
                  <a:srgbClr val="242424"/>
                </a:solidFill>
              </a:rPr>
              <a:t>Nausea</a:t>
            </a:r>
          </a:p>
          <a:p>
            <a:r>
              <a:rPr lang="en-US" dirty="0">
                <a:solidFill>
                  <a:srgbClr val="242424"/>
                </a:solidFill>
              </a:rPr>
              <a:t>Muscle aches</a:t>
            </a:r>
          </a:p>
          <a:p>
            <a:r>
              <a:rPr lang="en-US" dirty="0">
                <a:solidFill>
                  <a:srgbClr val="242424"/>
                </a:solidFill>
              </a:rPr>
              <a:t>Restlessness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Opioids are powerful medications for people with severe pain, but misusing them can be dangerous or even deadly.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Misuse is taking opioids any way other than what is prescribed by a doctor. Examples of misuse include: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4023360"/>
            <a:ext cx="9144000" cy="24807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Taking more than prescribed</a:t>
            </a:r>
          </a:p>
          <a:p>
            <a:pPr>
              <a:lnSpc>
                <a:spcPct val="100000"/>
              </a:lnSpc>
            </a:pPr>
            <a:r>
              <a:rPr lang="en-US" dirty="0"/>
              <a:t>Taking them without a prescription</a:t>
            </a:r>
          </a:p>
          <a:p>
            <a:pPr>
              <a:lnSpc>
                <a:spcPct val="100000"/>
              </a:lnSpc>
            </a:pPr>
            <a:r>
              <a:rPr lang="en-US" dirty="0"/>
              <a:t>Any non-medical use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7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Taking more than necessary can lead to </a:t>
            </a:r>
            <a:br>
              <a:rPr lang="en-US" dirty="0"/>
            </a:br>
            <a:r>
              <a:rPr lang="en-US" dirty="0"/>
              <a:t>dangerous side effects, including: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1"/>
            <a:ext cx="9144000" cy="3657594"/>
          </a:xfrm>
        </p:spPr>
        <p:txBody>
          <a:bodyPr/>
          <a:lstStyle/>
          <a:p>
            <a:r>
              <a:rPr lang="en-US" dirty="0"/>
              <a:t>Oversedation</a:t>
            </a:r>
            <a:endParaRPr lang="en-US" dirty="0">
              <a:cs typeface="Arial"/>
            </a:endParaRPr>
          </a:p>
          <a:p>
            <a:r>
              <a:rPr lang="en-US" dirty="0"/>
              <a:t>Slowed breathing</a:t>
            </a:r>
          </a:p>
          <a:p>
            <a:r>
              <a:rPr lang="en-US" dirty="0"/>
              <a:t>Overdose</a:t>
            </a:r>
          </a:p>
          <a:p>
            <a:r>
              <a:rPr lang="en-US" dirty="0"/>
              <a:t>Death</a:t>
            </a: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CB680-B8EE-CFCC-E4B6-4BA7D5DA43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E69EF-33A3-39A0-64FC-0381956F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What is fentanyl?</a:t>
            </a:r>
          </a:p>
        </p:txBody>
      </p:sp>
    </p:spTree>
    <p:extLst>
      <p:ext uri="{BB962C8B-B14F-4D97-AF65-F5344CB8AC3E}">
        <p14:creationId xmlns:p14="http://schemas.microsoft.com/office/powerpoint/2010/main" val="278779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6" title="Together, Texans are Tackling the Fentanyl Crisis">
            <a:hlinkClick r:id="" action="ppaction://media"/>
            <a:extLst>
              <a:ext uri="{FF2B5EF4-FFF2-40B4-BE49-F238E27FC236}">
                <a16:creationId xmlns:a16="http://schemas.microsoft.com/office/drawing/2014/main" id="{4D6CD31D-386B-EA81-7C7B-4E7574526C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6006" y="980408"/>
            <a:ext cx="20805633" cy="11755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717E9-95A7-FBC9-9AB9-AD386FA7ECF1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Together, Texans Are Tackling the Fentanyl Crisis</a:t>
            </a:r>
            <a:endParaRPr lang="en-US" sz="24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28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B26E1A-3493-CB6A-0C46-23CA55ADD6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8229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/>
                <a:ea typeface="+mn-ea"/>
                <a:cs typeface="Arial Black" panose="020B0604020202020204" pitchFamily="34" charset="0"/>
              </a:rPr>
              <a:t>Fentanyl, a powerful opioid, is taking the lives of Texans every day.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90905D4-9301-BF9F-7515-5AD95C8A3EE1}"/>
              </a:ext>
            </a:extLst>
          </p:cNvPr>
          <p:cNvSpPr txBox="1">
            <a:spLocks/>
          </p:cNvSpPr>
          <p:nvPr/>
        </p:nvSpPr>
        <p:spPr>
          <a:xfrm>
            <a:off x="1371600" y="10625310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effectLst/>
                <a:latin typeface="Arial"/>
                <a:ea typeface="Arial" panose="020B0604020202020204" pitchFamily="34" charset="0"/>
                <a:cs typeface="Arial"/>
              </a:rPr>
              <a:t>To reduce your risk, talk about the dangers of accidental fentanyl overdose with loved ones and only take pills prescribed to you. Carry naloxone to save a life in the event of an overdose.</a:t>
            </a:r>
            <a:endParaRPr lang="en-US" sz="2400" dirty="0">
              <a:solidFill>
                <a:schemeClr val="bg1"/>
              </a:solidFill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C9743-AFC6-64F1-BEDB-7FB6890638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049" y="1120157"/>
            <a:ext cx="9826625" cy="3296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Fentanyl is an opioid 50 times stronger than heroin. It is safe when taken as prescribed by a doctor to treat severe pain. However, illegally manufactured fentanyl is often mixed into counterfeit pills. Even in small doses, fentanyl can cause a life-threatening overdose. It may be added to substances with or without a person’s knowledge.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D070949-33BE-F728-7757-33095F8DF1E1}"/>
              </a:ext>
            </a:extLst>
          </p:cNvPr>
          <p:cNvSpPr txBox="1">
            <a:spLocks/>
          </p:cNvSpPr>
          <p:nvPr/>
        </p:nvSpPr>
        <p:spPr>
          <a:xfrm>
            <a:off x="13862048" y="4416266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Counterfeit (fake) pills can be made to look like pills that come from a pharmacy, such as: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71885-41DE-5C9E-A327-2B1FBF976D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050" y="5724149"/>
            <a:ext cx="4429125" cy="234313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Oxycodone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  <a:p>
            <a:pPr marR="0"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Vicodin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  <a:p>
            <a:pPr marR="0"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Percocet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E077A50-BD22-8AD9-4435-1E060B580C40}"/>
              </a:ext>
            </a:extLst>
          </p:cNvPr>
          <p:cNvSpPr txBox="1">
            <a:spLocks/>
          </p:cNvSpPr>
          <p:nvPr/>
        </p:nvSpPr>
        <p:spPr>
          <a:xfrm>
            <a:off x="18291175" y="5724149"/>
            <a:ext cx="5397499" cy="23431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Xanax</a:t>
            </a:r>
            <a:endParaRPr lang="en-US" dirty="0">
              <a:latin typeface="Arial"/>
              <a:ea typeface="Times New Roman" panose="02020603050405020304" pitchFamily="18" charset="0"/>
              <a:cs typeface="Arial"/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en-US" dirty="0">
                <a:latin typeface="Arial"/>
                <a:ea typeface="Arial" panose="020B0604020202020204" pitchFamily="34" charset="0"/>
                <a:cs typeface="Arial"/>
              </a:rPr>
              <a:t>Adderall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38B92D3-B613-D82E-03FC-86868A089FF4}"/>
              </a:ext>
            </a:extLst>
          </p:cNvPr>
          <p:cNvSpPr txBox="1">
            <a:spLocks/>
          </p:cNvSpPr>
          <p:nvPr/>
        </p:nvSpPr>
        <p:spPr>
          <a:xfrm>
            <a:off x="14014449" y="8644890"/>
            <a:ext cx="9826625" cy="137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Fentanyl can also be added to other illegal substances, such as: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87EFC10-726D-B170-0D17-8D7108DCD3A3}"/>
              </a:ext>
            </a:extLst>
          </p:cNvPr>
          <p:cNvSpPr txBox="1">
            <a:spLocks/>
          </p:cNvSpPr>
          <p:nvPr/>
        </p:nvSpPr>
        <p:spPr>
          <a:xfrm>
            <a:off x="13862050" y="9864097"/>
            <a:ext cx="9826624" cy="280034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Aft>
                <a:spcPts val="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Heroin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  <a:p>
            <a:pPr marL="0" marR="0">
              <a:spcAft>
                <a:spcPts val="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Cocaine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  <a:p>
            <a:pPr marL="0" marR="0">
              <a:spcAft>
                <a:spcPts val="0"/>
              </a:spcAft>
            </a:pP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Methamphetamine MDMA </a:t>
            </a:r>
            <a:b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</a:br>
            <a:r>
              <a:rPr lang="en-US" dirty="0">
                <a:effectLst/>
                <a:latin typeface="Arial"/>
                <a:ea typeface="Arial" panose="020B0604020202020204" pitchFamily="34" charset="0"/>
                <a:cs typeface="Arial"/>
              </a:rPr>
              <a:t>     (also known as “ecstasy” or “Molly”)</a:t>
            </a:r>
            <a:endParaRPr lang="en-US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43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797F7-8614-40A9-F3F5-D7086885AC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2514600"/>
            <a:ext cx="9144000" cy="960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Learn the signs of an overdose.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614606-0B7E-3EA7-5C05-DF593AE6B693}"/>
              </a:ext>
            </a:extLst>
          </p:cNvPr>
          <p:cNvSpPr txBox="1">
            <a:spLocks/>
          </p:cNvSpPr>
          <p:nvPr/>
        </p:nvSpPr>
        <p:spPr>
          <a:xfrm>
            <a:off x="13696049" y="826495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 Black"/>
              </a:rPr>
              <a:t>Overdose can happen when a person:</a:t>
            </a:r>
            <a:endParaRPr lang="en-US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CC2DBE5-723D-772F-34B2-191FCE9D7656}"/>
              </a:ext>
            </a:extLst>
          </p:cNvPr>
          <p:cNvSpPr txBox="1">
            <a:spLocks/>
          </p:cNvSpPr>
          <p:nvPr/>
        </p:nvSpPr>
        <p:spPr>
          <a:xfrm>
            <a:off x="13696049" y="1512295"/>
            <a:ext cx="9144000" cy="34290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Intentionally or unintentionally takes too much of an opioid.</a:t>
            </a:r>
            <a:endParaRPr lang="en-US" sz="2600" dirty="0">
              <a:cs typeface="Arial"/>
            </a:endParaRPr>
          </a:p>
          <a:p>
            <a:r>
              <a:rPr lang="en-US" sz="2600" dirty="0"/>
              <a:t>Mixes opioids with other drugs or alcohol at a level that is toxic to the body.</a:t>
            </a:r>
            <a:endParaRPr lang="en-US" sz="2600" dirty="0">
              <a:cs typeface="Arial"/>
            </a:endParaRPr>
          </a:p>
          <a:p>
            <a:r>
              <a:rPr lang="en-US" sz="2600" dirty="0"/>
              <a:t>Knowingly or unknowingly takes a counterfeit prescription pill that has been poisoned with fentanyl.</a:t>
            </a:r>
            <a:endParaRPr lang="en-US" sz="2600">
              <a:cs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F03A366-189D-0D75-5772-57751B3CC120}"/>
              </a:ext>
            </a:extLst>
          </p:cNvPr>
          <p:cNvSpPr txBox="1">
            <a:spLocks/>
          </p:cNvSpPr>
          <p:nvPr/>
        </p:nvSpPr>
        <p:spPr>
          <a:xfrm>
            <a:off x="13696049" y="5295905"/>
            <a:ext cx="9144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accent2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Signs of an overdose: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AEBF020-2F0B-783A-DF81-38D9E85394D8}"/>
              </a:ext>
            </a:extLst>
          </p:cNvPr>
          <p:cNvSpPr txBox="1">
            <a:spLocks/>
          </p:cNvSpPr>
          <p:nvPr/>
        </p:nvSpPr>
        <p:spPr>
          <a:xfrm>
            <a:off x="13695795" y="5981705"/>
            <a:ext cx="9144000" cy="6400795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457200" indent="-457200" algn="l" defTabSz="1828343" rtl="0" eaLnBrk="1" latinLnBrk="0" hangingPunct="1">
              <a:lnSpc>
                <a:spcPct val="125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Small, constricted “pinpoint pupils.”</a:t>
            </a:r>
            <a:endParaRPr lang="en-US" sz="2600">
              <a:solidFill>
                <a:srgbClr val="FF0000"/>
              </a:solidFill>
              <a:cs typeface="Arial"/>
            </a:endParaRPr>
          </a:p>
          <a:p>
            <a:r>
              <a:rPr lang="en-US" sz="2600" dirty="0"/>
              <a:t>Face is extremely pale or feels clammy to the touch.</a:t>
            </a:r>
            <a:endParaRPr lang="en-US" sz="2600">
              <a:cs typeface="Arial"/>
            </a:endParaRPr>
          </a:p>
          <a:p>
            <a:r>
              <a:rPr lang="en-US" sz="2600" dirty="0"/>
              <a:t>Body goes limp.</a:t>
            </a:r>
            <a:endParaRPr lang="en-US" sz="2600">
              <a:cs typeface="Arial"/>
            </a:endParaRPr>
          </a:p>
          <a:p>
            <a:r>
              <a:rPr lang="en-US" sz="2600" dirty="0"/>
              <a:t>Fingernails or lips have a purple or blue color.</a:t>
            </a:r>
            <a:endParaRPr lang="en-US" sz="2600">
              <a:cs typeface="Arial"/>
            </a:endParaRPr>
          </a:p>
          <a:p>
            <a:r>
              <a:rPr lang="en-US" sz="2600" dirty="0"/>
              <a:t>Vomiting or making gurgling noises.</a:t>
            </a:r>
            <a:endParaRPr lang="en-US" sz="2600">
              <a:cs typeface="Arial"/>
            </a:endParaRPr>
          </a:p>
          <a:p>
            <a:r>
              <a:rPr lang="en-US" sz="2600" dirty="0"/>
              <a:t>Cannot be awakened or unable to speak.</a:t>
            </a:r>
            <a:endParaRPr lang="en-US" sz="2600">
              <a:cs typeface="Arial"/>
            </a:endParaRPr>
          </a:p>
          <a:p>
            <a:r>
              <a:rPr lang="en-US" sz="2600" dirty="0"/>
              <a:t>Breathing or heartbeat slows or stops.</a:t>
            </a:r>
            <a:endParaRPr lang="en-US" sz="2600">
              <a:cs typeface="Arial"/>
            </a:endParaRPr>
          </a:p>
          <a:p>
            <a:r>
              <a:rPr lang="en-US" sz="2600" dirty="0"/>
              <a:t>For people with lighter skin, the skin may turn blue or purple. For people with darker skin, the skin may turn gray or ashen.</a:t>
            </a:r>
            <a:endParaRPr lang="en-US" sz="2600">
              <a:highlight>
                <a:srgbClr val="FFFF00"/>
              </a:highligh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023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5" name="Picture Placeholder 4" descr="Placeholder for organization logo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16D7935-813C-CBEC-11F6-18DCA97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050" y="1882587"/>
            <a:ext cx="9144000" cy="914406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How to respond to an overdose: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344861-BC8A-6A9D-52D7-D6FD036202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62050" y="2743200"/>
            <a:ext cx="9144000" cy="7315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Call 911 right away.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to wake the person up.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Tilt the person’s head back and give naloxone, if available.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Begin rescue breathing or CPR.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the person on their side to prevent choking.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Stay with the person until emergency services arrive.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Placeholder 6" descr="A picture containing outdoor, person, close&#10;&#10;Description automatically generated">
            <a:extLst>
              <a:ext uri="{FF2B5EF4-FFF2-40B4-BE49-F238E27FC236}">
                <a16:creationId xmlns:a16="http://schemas.microsoft.com/office/drawing/2014/main" id="{4A7D592A-CB15-281B-8E58-E9537EE0F97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15949" r="24834"/>
          <a:stretch/>
        </p:blipFill>
        <p:spPr>
          <a:xfrm>
            <a:off x="0" y="0"/>
            <a:ext cx="12188952" cy="13716000"/>
          </a:xfrm>
        </p:spPr>
      </p:pic>
    </p:spTree>
    <p:extLst>
      <p:ext uri="{BB962C8B-B14F-4D97-AF65-F5344CB8AC3E}">
        <p14:creationId xmlns:p14="http://schemas.microsoft.com/office/powerpoint/2010/main" val="122811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Misconceptions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3AD7CC-8E70-A018-3D49-D3B467FC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vs. Myth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080FEF-93E0-D3EE-688B-C9D274FA56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Any use of prescription opioids is unsafe.</a:t>
            </a:r>
          </a:p>
          <a:p>
            <a:pPr lvl="1"/>
            <a:r>
              <a:rPr lang="en-US" dirty="0"/>
              <a:t>Myth</a:t>
            </a:r>
          </a:p>
          <a:p>
            <a:pPr lvl="1"/>
            <a:endParaRPr lang="en-US" dirty="0"/>
          </a:p>
          <a:p>
            <a:r>
              <a:rPr lang="en-US" dirty="0"/>
              <a:t>When taken as directed, prescription opioids are one way to manage severe short-term and chronic pain.</a:t>
            </a:r>
          </a:p>
          <a:p>
            <a:pPr lvl="1"/>
            <a:r>
              <a:rPr lang="en-US" dirty="0"/>
              <a:t>Fact</a:t>
            </a:r>
          </a:p>
          <a:p>
            <a:endParaRPr lang="en-US" dirty="0"/>
          </a:p>
        </p:txBody>
      </p:sp>
      <p:pic>
        <p:nvPicPr>
          <p:cNvPr id="8" name="Picture Placeholder 7" descr="A person sitting on a couch drinking from a cup.">
            <a:extLst>
              <a:ext uri="{FF2B5EF4-FFF2-40B4-BE49-F238E27FC236}">
                <a16:creationId xmlns:a16="http://schemas.microsoft.com/office/drawing/2014/main" id="{6871068E-5DC2-BA37-8CE1-18FB5D56B9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0415" r="20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198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8B0A4-B537-ED26-1635-B02B495C1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vs. Myth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3212C6-AF19-EA67-0B01-63982CA132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language and words that we use when talking about substance use doesn’t matter much one way </a:t>
            </a:r>
            <a:br>
              <a:rPr lang="en-US" dirty="0"/>
            </a:br>
            <a:r>
              <a:rPr lang="en-US" dirty="0"/>
              <a:t>or the other.</a:t>
            </a:r>
          </a:p>
          <a:p>
            <a:pPr lvl="1"/>
            <a:r>
              <a:rPr lang="en-US" dirty="0"/>
              <a:t>Myth</a:t>
            </a:r>
          </a:p>
          <a:p>
            <a:pPr lvl="1"/>
            <a:endParaRPr lang="en-US" dirty="0"/>
          </a:p>
          <a:p>
            <a:r>
              <a:rPr lang="en-US" dirty="0"/>
              <a:t>When talking about opioids our words </a:t>
            </a:r>
            <a:r>
              <a:rPr lang="en-US" b="1" dirty="0"/>
              <a:t>do matter</a:t>
            </a:r>
            <a:r>
              <a:rPr lang="en-US" dirty="0"/>
              <a:t>. Language that labels or blames people experiencing opioid use disorder can cause harm and make them feel ashamed, alone or helpless, and less likely </a:t>
            </a:r>
            <a:br>
              <a:rPr lang="en-US" dirty="0"/>
            </a:br>
            <a:r>
              <a:rPr lang="en-US" dirty="0"/>
              <a:t>to seek help.</a:t>
            </a:r>
          </a:p>
          <a:p>
            <a:pPr lvl="1"/>
            <a:r>
              <a:rPr lang="en-US" dirty="0"/>
              <a:t>Fact</a:t>
            </a:r>
          </a:p>
          <a:p>
            <a:endParaRPr lang="en-US" dirty="0"/>
          </a:p>
        </p:txBody>
      </p:sp>
      <p:pic>
        <p:nvPicPr>
          <p:cNvPr id="7" name="Picture Placeholder 6" descr="Two people sitting on a couch.">
            <a:extLst>
              <a:ext uri="{FF2B5EF4-FFF2-40B4-BE49-F238E27FC236}">
                <a16:creationId xmlns:a16="http://schemas.microsoft.com/office/drawing/2014/main" id="{968632DA-6745-37BB-3D22-45B03BFCE14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0378" r="20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916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3EB4C-7B4C-5142-5FAA-45A59DA1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vs. Myth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6EAA3-764B-8D5F-1BCC-9C7D69D60C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71600" y="4571994"/>
            <a:ext cx="9412014" cy="7315203"/>
          </a:xfrm>
        </p:spPr>
        <p:txBody>
          <a:bodyPr/>
          <a:lstStyle/>
          <a:p>
            <a:r>
              <a:rPr lang="en-US" dirty="0"/>
              <a:t>Texas doesn’t notice the opioid crisis as an issue of concern and treatment is hard to find.</a:t>
            </a:r>
          </a:p>
          <a:p>
            <a:pPr lvl="1"/>
            <a:r>
              <a:rPr lang="en-US" dirty="0"/>
              <a:t>Myth</a:t>
            </a:r>
          </a:p>
          <a:p>
            <a:pPr lvl="1"/>
            <a:endParaRPr lang="en-US" dirty="0"/>
          </a:p>
          <a:p>
            <a:r>
              <a:rPr lang="en-US" dirty="0"/>
              <a:t>The opioid crisis is a big priority for Texas. There are a variety of state and national resources available to help get you started on a path to treatment and recovery. </a:t>
            </a:r>
          </a:p>
          <a:p>
            <a:pPr lvl="1"/>
            <a:r>
              <a:rPr lang="en-US" dirty="0"/>
              <a:t>Fact</a:t>
            </a:r>
          </a:p>
          <a:p>
            <a:endParaRPr lang="en-US" dirty="0"/>
          </a:p>
        </p:txBody>
      </p:sp>
      <p:pic>
        <p:nvPicPr>
          <p:cNvPr id="7" name="Picture Placeholder 6" descr="A close-up of a gold star.">
            <a:extLst>
              <a:ext uri="{FF2B5EF4-FFF2-40B4-BE49-F238E27FC236}">
                <a16:creationId xmlns:a16="http://schemas.microsoft.com/office/drawing/2014/main" id="{1083C369-509B-C654-2100-DF232E07216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191" r="29890"/>
          <a:stretch/>
        </p:blipFill>
        <p:spPr>
          <a:xfrm>
            <a:off x="12188825" y="0"/>
            <a:ext cx="12188952" cy="13716000"/>
          </a:xfrm>
        </p:spPr>
      </p:pic>
    </p:spTree>
    <p:extLst>
      <p:ext uri="{BB962C8B-B14F-4D97-AF65-F5344CB8AC3E}">
        <p14:creationId xmlns:p14="http://schemas.microsoft.com/office/powerpoint/2010/main" val="512866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3FC63-F272-6D44-DB61-08EA548B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vs. Myth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20B47-A112-ABC6-168E-CEDD989482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You can tell if fentanyl is in your drug by looking at it.</a:t>
            </a:r>
          </a:p>
          <a:p>
            <a:pPr lvl="1"/>
            <a:r>
              <a:rPr lang="en-US" dirty="0"/>
              <a:t>Myth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Fentanyl is nearly impossible to detect on your own because you can’t see, taste or smell it. Even one pill can cause a fatal overdose.</a:t>
            </a:r>
          </a:p>
          <a:p>
            <a:pPr lvl="1"/>
            <a:r>
              <a:rPr lang="en-US" dirty="0"/>
              <a:t>Fact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Placeholder 5" descr="A person pouring pills into a hand.">
            <a:extLst>
              <a:ext uri="{FF2B5EF4-FFF2-40B4-BE49-F238E27FC236}">
                <a16:creationId xmlns:a16="http://schemas.microsoft.com/office/drawing/2014/main" id="{18448BC7-9534-CE08-AB9D-00A5FC1A44A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27043" r="13712"/>
          <a:stretch/>
        </p:blipFill>
        <p:spPr>
          <a:xfrm>
            <a:off x="-127" y="0"/>
            <a:ext cx="12188952" cy="13716000"/>
          </a:xfrm>
        </p:spPr>
      </p:pic>
    </p:spTree>
    <p:extLst>
      <p:ext uri="{BB962C8B-B14F-4D97-AF65-F5344CB8AC3E}">
        <p14:creationId xmlns:p14="http://schemas.microsoft.com/office/powerpoint/2010/main" val="319016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6220EF-8A23-2058-DE05-AD9BD078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Avoid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5BFA3-38F5-2066-F681-8C5D0E45E8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Drug user, abuser, doing drugs</a:t>
            </a:r>
          </a:p>
          <a:p>
            <a:r>
              <a:rPr lang="en-US" dirty="0"/>
              <a:t>Doctor shopping</a:t>
            </a:r>
          </a:p>
          <a:p>
            <a:r>
              <a:rPr lang="en-US" dirty="0"/>
              <a:t>Addict, pill popper, junkie</a:t>
            </a:r>
          </a:p>
          <a:p>
            <a:r>
              <a:rPr lang="en-US" dirty="0"/>
              <a:t>Clean, dirty</a:t>
            </a:r>
          </a:p>
          <a:p>
            <a:endParaRPr lang="en-US" dirty="0"/>
          </a:p>
        </p:txBody>
      </p:sp>
      <p:pic>
        <p:nvPicPr>
          <p:cNvPr id="7" name="Picture Placeholder 6" descr="Two people looking at a computer.">
            <a:extLst>
              <a:ext uri="{FF2B5EF4-FFF2-40B4-BE49-F238E27FC236}">
                <a16:creationId xmlns:a16="http://schemas.microsoft.com/office/drawing/2014/main" id="{4F37F893-AD2A-E087-33A8-F61043C7A2F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24822" r="15933"/>
          <a:stretch/>
        </p:blipFill>
        <p:spPr>
          <a:xfrm>
            <a:off x="12188952" y="0"/>
            <a:ext cx="12188952" cy="13716000"/>
          </a:xfrm>
        </p:spPr>
      </p:pic>
    </p:spTree>
    <p:extLst>
      <p:ext uri="{BB962C8B-B14F-4D97-AF65-F5344CB8AC3E}">
        <p14:creationId xmlns:p14="http://schemas.microsoft.com/office/powerpoint/2010/main" val="68889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9A21F-6CEC-AF59-0912-9DA698EE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Use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D1EEF2-EB9F-FD55-FEC6-469F0AA380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person who misuses medication</a:t>
            </a:r>
          </a:p>
          <a:p>
            <a:r>
              <a:rPr lang="en-US" dirty="0"/>
              <a:t>Medication-seeking behavior</a:t>
            </a:r>
          </a:p>
          <a:p>
            <a:r>
              <a:rPr lang="en-US" dirty="0"/>
              <a:t>A person with opioid use disorder</a:t>
            </a:r>
          </a:p>
          <a:p>
            <a:r>
              <a:rPr lang="en-US" dirty="0"/>
              <a:t>Negative, positive, substance-free</a:t>
            </a:r>
          </a:p>
          <a:p>
            <a:endParaRPr lang="en-US" dirty="0"/>
          </a:p>
        </p:txBody>
      </p:sp>
      <p:pic>
        <p:nvPicPr>
          <p:cNvPr id="7" name="Picture Placeholder 6" descr="A person and person sitting next to each other.">
            <a:extLst>
              <a:ext uri="{FF2B5EF4-FFF2-40B4-BE49-F238E27FC236}">
                <a16:creationId xmlns:a16="http://schemas.microsoft.com/office/drawing/2014/main" id="{DBC54C37-C08D-62BB-636C-0662B158C02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9888" r="198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2342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You Can Take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If you are prescribed opioids by a doctor: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731932"/>
            <a:ext cx="14173200" cy="6623881"/>
          </a:xfrm>
        </p:spPr>
        <p:txBody>
          <a:bodyPr/>
          <a:lstStyle/>
          <a:p>
            <a:r>
              <a:rPr lang="en-US" dirty="0"/>
              <a:t>Only take your medication exactly as prescribed.</a:t>
            </a:r>
          </a:p>
          <a:p>
            <a:r>
              <a:rPr lang="en-US" dirty="0"/>
              <a:t>Never increase, cut back or stop taking your medication before talking to your doctor.</a:t>
            </a:r>
          </a:p>
          <a:p>
            <a:r>
              <a:rPr lang="en-US" dirty="0"/>
              <a:t>Keep your medications in a place where children and other family members cannot access them.</a:t>
            </a:r>
          </a:p>
          <a:p>
            <a:r>
              <a:rPr lang="en-US" dirty="0"/>
              <a:t>Only take pills prescribed to you. If it didn't come from your doctor or pharmacist, you can't be sure that it's safe.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7B3FF-8BD8-75C4-B7CF-CBADD069A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543918"/>
            <a:ext cx="2063888" cy="3073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A3F-7287-70E2-AE25-BE8994ED4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00400" y="5323115"/>
            <a:ext cx="11887200" cy="59436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Texas Facts and Figures</a:t>
            </a:r>
          </a:p>
          <a:p>
            <a:r>
              <a:rPr lang="en-US" dirty="0"/>
              <a:t>What are opioids?</a:t>
            </a:r>
            <a:endParaRPr lang="en-US" dirty="0">
              <a:cs typeface="Arial"/>
            </a:endParaRPr>
          </a:p>
          <a:p>
            <a:r>
              <a:rPr lang="en-US" dirty="0"/>
              <a:t>What are the risks of prescription opioids?</a:t>
            </a:r>
            <a:endParaRPr lang="en-US" dirty="0">
              <a:cs typeface="Arial"/>
            </a:endParaRPr>
          </a:p>
          <a:p>
            <a:r>
              <a:rPr lang="en-US" dirty="0"/>
              <a:t>What is fentanyl?</a:t>
            </a:r>
            <a:endParaRPr lang="en-US" dirty="0">
              <a:cs typeface="Arial"/>
            </a:endParaRPr>
          </a:p>
          <a:p>
            <a:r>
              <a:rPr lang="en-US" dirty="0"/>
              <a:t>Common Misconceptions</a:t>
            </a:r>
          </a:p>
          <a:p>
            <a:r>
              <a:rPr lang="en-US" dirty="0"/>
              <a:t>Actions You Can Take</a:t>
            </a:r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How You Can Help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0"/>
            <a:ext cx="13487400" cy="1143000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b="0" dirty="0">
                <a:solidFill>
                  <a:schemeClr val="accent2"/>
                </a:solidFill>
              </a:rPr>
              <a:t>Having naloxone on hand to reverse bad reactions or accidental ingestion can save someone’s life.</a:t>
            </a:r>
            <a:endParaRPr lang="en-US" sz="3200" spc="0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715000"/>
            <a:ext cx="13487400" cy="2743200"/>
          </a:xfrm>
        </p:spPr>
        <p:txBody>
          <a:bodyPr/>
          <a:lstStyle/>
          <a:p>
            <a:r>
              <a:rPr lang="en-US" dirty="0"/>
              <a:t>Naloxone blocks the effects of opioids and rapidly reverses overdose.</a:t>
            </a:r>
          </a:p>
          <a:p>
            <a:r>
              <a:rPr lang="en-US" dirty="0"/>
              <a:t>It works by helping someone who is unresponsive to breathe normally again.</a:t>
            </a:r>
          </a:p>
          <a:p>
            <a:r>
              <a:rPr lang="en-US" dirty="0"/>
              <a:t>Naloxone has no effect if opioids are not present in a person’s system.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How to get naloxone:</a:t>
            </a:r>
            <a:endParaRPr lang="en-US" sz="3200" spc="0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98903"/>
            <a:ext cx="14336486" cy="2043816"/>
          </a:xfrm>
        </p:spPr>
        <p:txBody>
          <a:bodyPr/>
          <a:lstStyle/>
          <a:p>
            <a:r>
              <a:rPr lang="en-US" dirty="0"/>
              <a:t>Over-the-counter naloxone is available for purchase without a prescription in places like pharmacies, convenience stores, grocery stores, gas stations and online. It’s also available at no cost from </a:t>
            </a:r>
            <a:r>
              <a:rPr lang="en-US" dirty="0">
                <a:hlinkClick r:id="rId3"/>
              </a:rPr>
              <a:t>NaloxoneTexas.com</a:t>
            </a:r>
            <a:r>
              <a:rPr lang="en-US" dirty="0"/>
              <a:t>. </a:t>
            </a:r>
            <a:endParaRPr lang="en-US" dirty="0">
              <a:cs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51C880-B942-7C45-95DC-4EE397723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3ED2-FDB5-E798-5FCF-96EE5AE2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839" y="1374358"/>
            <a:ext cx="19202400" cy="2286000"/>
          </a:xfrm>
        </p:spPr>
        <p:txBody>
          <a:bodyPr/>
          <a:lstStyle/>
          <a:p>
            <a:r>
              <a:rPr lang="en-US" sz="8000" dirty="0"/>
              <a:t>How You Can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649D6-892C-40C9-2C29-A0817B11489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7559"/>
            <a:ext cx="14173200" cy="114300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200" spc="0" dirty="0">
                <a:solidFill>
                  <a:schemeClr val="accent2"/>
                </a:solidFill>
                <a:latin typeface="Arial Black"/>
              </a:rPr>
              <a:t>For anyone struggling with opioid addiction, help is </a:t>
            </a:r>
            <a:r>
              <a:rPr lang="en-US" dirty="0">
                <a:solidFill>
                  <a:schemeClr val="accent2"/>
                </a:solidFill>
                <a:latin typeface="Arial Black"/>
              </a:rPr>
              <a:t>available:</a:t>
            </a:r>
            <a:endParaRPr lang="en-US" sz="3200" spc="0" dirty="0">
              <a:solidFill>
                <a:schemeClr val="accent2"/>
              </a:solidFill>
              <a:latin typeface="Arial Black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CE770-7B66-B257-12EA-1909F3ED61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2"/>
            <a:ext cx="14173199" cy="5486400"/>
          </a:xfrm>
        </p:spPr>
        <p:txBody>
          <a:bodyPr numCol="2" spcCol="457200"/>
          <a:lstStyle/>
          <a:p>
            <a:r>
              <a:rPr lang="en-US" b="1" dirty="0"/>
              <a:t>2-1-1 Texas: </a:t>
            </a:r>
            <a:r>
              <a:rPr lang="en-US" dirty="0"/>
              <a:t>Connection to services and resources in your community</a:t>
            </a:r>
          </a:p>
          <a:p>
            <a:pPr marL="1370965" lvl="1"/>
            <a:r>
              <a:rPr lang="en-US" dirty="0"/>
              <a:t>Call 2-1-1</a:t>
            </a:r>
            <a:endParaRPr lang="en-US" dirty="0">
              <a:cs typeface="Arial"/>
            </a:endParaRPr>
          </a:p>
          <a:p>
            <a:r>
              <a:rPr lang="en-US" b="1" dirty="0"/>
              <a:t>SAMHSA 24/7 National Helpline: </a:t>
            </a:r>
            <a:r>
              <a:rPr lang="en-US" dirty="0"/>
              <a:t>Treatment referrals for people and families facing substance use disorders or mental health issues</a:t>
            </a:r>
          </a:p>
          <a:p>
            <a:pPr marL="1370965" lvl="1"/>
            <a:r>
              <a:rPr lang="en-US" dirty="0"/>
              <a:t>Call 800-662-4357 (800-662-HELP)</a:t>
            </a:r>
            <a:endParaRPr lang="en-US" dirty="0">
              <a:cs typeface="Arial"/>
            </a:endParaRPr>
          </a:p>
          <a:p>
            <a:endParaRPr lang="en-US" b="1" dirty="0"/>
          </a:p>
          <a:p>
            <a:r>
              <a:rPr lang="en-US" b="1" dirty="0"/>
              <a:t>9-8-8 Suicide &amp; Crisis Lifeline: </a:t>
            </a:r>
            <a:r>
              <a:rPr lang="en-US" dirty="0"/>
              <a:t>If you are considering suicide, call, text or chat this number to talk to a crisis counselor for confidential emotional support 24/7</a:t>
            </a:r>
            <a:endParaRPr lang="en-US" dirty="0">
              <a:solidFill>
                <a:srgbClr val="FF0000"/>
              </a:solidFill>
              <a:cs typeface="Arial"/>
            </a:endParaRPr>
          </a:p>
          <a:p>
            <a:pPr lvl="1"/>
            <a:r>
              <a:rPr lang="en-US" dirty="0"/>
              <a:t>9-8-8</a:t>
            </a:r>
          </a:p>
          <a:p>
            <a:pPr lvl="1"/>
            <a:r>
              <a:rPr lang="en-US" dirty="0">
                <a:solidFill>
                  <a:srgbClr val="242424"/>
                </a:solidFill>
                <a:hlinkClick r:id="rId2"/>
              </a:rPr>
              <a:t>988LifeLine.org/Chat </a:t>
            </a:r>
            <a:endParaRPr lang="en-US" dirty="0"/>
          </a:p>
          <a:p>
            <a:r>
              <a:rPr lang="en-US" dirty="0"/>
              <a:t>Explore other resources to get started on a path to treatment and recovery at </a:t>
            </a:r>
            <a:r>
              <a:rPr lang="en-US" dirty="0">
                <a:hlinkClick r:id="rId3"/>
              </a:rPr>
              <a:t>TxOpioidResponse.org/Resources </a:t>
            </a:r>
            <a:endParaRPr lang="en-US" dirty="0">
              <a:solidFill>
                <a:srgbClr val="FF0000"/>
              </a:solidFill>
              <a:cs typeface="Arial"/>
            </a:endParaRPr>
          </a:p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9DB285-55F4-C7B8-94FD-3C6DA584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224" y="4283492"/>
            <a:ext cx="22987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10CD2-50DE-FF0C-2233-785E5C1A9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73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How You Can Help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200" spc="0" dirty="0">
                <a:solidFill>
                  <a:schemeClr val="accent2"/>
                </a:solidFill>
              </a:rPr>
              <a:t>If you plan to talk to a friend, child or loved one about their opioid use:</a:t>
            </a:r>
            <a:endParaRPr lang="en-US" sz="3200" spc="0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1"/>
            <a:ext cx="12246611" cy="6626639"/>
          </a:xfrm>
        </p:spPr>
        <p:txBody>
          <a:bodyPr/>
          <a:lstStyle/>
          <a:p>
            <a:r>
              <a:rPr lang="en-US" dirty="0"/>
              <a:t>Be specific. Explain what you observed that made you concerned, without making accusations.</a:t>
            </a:r>
          </a:p>
          <a:p>
            <a:r>
              <a:rPr lang="en-US" dirty="0"/>
              <a:t>Ask open ended questions to create a two-way dialogue and listen as much as you talk.</a:t>
            </a:r>
            <a:endParaRPr lang="en-US" dirty="0">
              <a:cs typeface="Arial"/>
            </a:endParaRPr>
          </a:p>
          <a:p>
            <a:r>
              <a:rPr lang="en-US" dirty="0"/>
              <a:t>Express how much you care about them and reassure them that you can be counted on for support.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4E1DE-A521-D7B2-9EF0-9A7043E2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30" y="4114801"/>
            <a:ext cx="28702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0849D-B0F7-2BA6-9923-1DECC0981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How to Talk About Prescription Opioid Misuse">
            <a:hlinkClick r:id="" action="ppaction://media"/>
            <a:extLst>
              <a:ext uri="{FF2B5EF4-FFF2-40B4-BE49-F238E27FC236}">
                <a16:creationId xmlns:a16="http://schemas.microsoft.com/office/drawing/2014/main" id="{C22E61A6-8DBE-70F4-64C7-AA753528445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6007" y="980408"/>
            <a:ext cx="20805634" cy="11755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33E7F-A9E8-1960-6C57-8F7F758F6967}"/>
              </a:ext>
            </a:extLst>
          </p:cNvPr>
          <p:cNvSpPr txBox="1"/>
          <p:nvPr/>
        </p:nvSpPr>
        <p:spPr>
          <a:xfrm>
            <a:off x="1828547" y="12893906"/>
            <a:ext cx="2072030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How to Talk About Prescription Opioid Misuse</a:t>
            </a:r>
            <a:endParaRPr lang="en-US" sz="2400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5390"/>
            <a:ext cx="20574000" cy="3657600"/>
          </a:xfrm>
        </p:spPr>
        <p:txBody>
          <a:bodyPr/>
          <a:lstStyle/>
          <a:p>
            <a:r>
              <a:rPr lang="en-US" dirty="0"/>
              <a:t>Treatment is available and recovery is possible.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No one sets out to be addicted to opioids. </a:t>
            </a:r>
            <a:br>
              <a:rPr lang="en-US" sz="3200" dirty="0"/>
            </a:br>
            <a:r>
              <a:rPr lang="en-US" sz="3200" dirty="0"/>
              <a:t>Addiction is a disease that can affect anyone. Everyone deserves help.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/>
              <a:t>PRESENTER CREDENTIALS AND CONTACT INFO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AEE5-0607-B42A-870A-62A4135A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pc="-300" dirty="0"/>
              <a:t> </a:t>
            </a:r>
            <a:r>
              <a:rPr lang="en-US" dirty="0"/>
              <a:t>“One in four Texans has experienced an opioid overdose or knows someone who has.”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6E84-6F1B-71F1-D534-EDC869738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Based on results from panel surveys conducted in 2020 and 2021 with a total of 3,347 adult participants throughout Texas. Participants were selected to reflect current Texas demographics, including age, gender and ethnicity.</a:t>
            </a:r>
          </a:p>
        </p:txBody>
      </p:sp>
    </p:spTree>
    <p:extLst>
      <p:ext uri="{BB962C8B-B14F-4D97-AF65-F5344CB8AC3E}">
        <p14:creationId xmlns:p14="http://schemas.microsoft.com/office/powerpoint/2010/main" val="245667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650" y="5029200"/>
            <a:ext cx="10965295" cy="3657600"/>
          </a:xfrm>
        </p:spPr>
        <p:txBody>
          <a:bodyPr/>
          <a:lstStyle/>
          <a:p>
            <a:r>
              <a:rPr lang="en-US" dirty="0">
                <a:latin typeface="Arial Black"/>
              </a:rPr>
              <a:t>Texas Facts and Figures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A985-E0B9-A1E1-ED9D-961315FD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55" y="914400"/>
            <a:ext cx="10360025" cy="2286000"/>
          </a:xfrm>
        </p:spPr>
        <p:txBody>
          <a:bodyPr/>
          <a:lstStyle/>
          <a:p>
            <a:r>
              <a:rPr lang="en-US" dirty="0">
                <a:latin typeface="Arial Black"/>
              </a:rPr>
              <a:t>One in four Texans has experienced an opioid overdose (also referred to as a poisoning)  or knows someone who has.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146AE4-6894-4098-A0D5-A9B928037D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637084"/>
            <a:ext cx="10058400" cy="141263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Top five counties in Texas with the highest counts of opioid overdose deaths as of 2022: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8CAB-9811-C397-50CE-C8A47CCC42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600" y="4780084"/>
            <a:ext cx="10058400" cy="2180641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Harris County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Dallas County</a:t>
            </a:r>
          </a:p>
          <a:p>
            <a:pPr marL="1428521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Bexar County</a:t>
            </a:r>
          </a:p>
          <a:p>
            <a:pPr marL="1428115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Tarrant County</a:t>
            </a:r>
            <a:endParaRPr lang="en-US" dirty="0">
              <a:cs typeface="Arial"/>
            </a:endParaRPr>
          </a:p>
          <a:p>
            <a:pPr marL="1428115" lvl="1" indent="-514350">
              <a:lnSpc>
                <a:spcPct val="135000"/>
              </a:lnSpc>
              <a:buFont typeface="+mj-lt"/>
              <a:buAutoNum type="arabicPeriod"/>
            </a:pPr>
            <a:r>
              <a:rPr lang="en-US" dirty="0"/>
              <a:t>Travis County</a:t>
            </a:r>
            <a:endParaRPr lang="en-US" dirty="0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E4324-F4D7-DDB0-3863-F55DB6CF64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066084"/>
            <a:ext cx="10360025" cy="54379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Nearly one in six Texas students in grades 7-12 has taken prescription drugs without a doctor’s prescription, according to the Texas Health and Human Services Commission. </a:t>
            </a:r>
          </a:p>
          <a:p>
            <a:pPr>
              <a:lnSpc>
                <a:spcPct val="125000"/>
              </a:lnSpc>
            </a:pPr>
            <a:r>
              <a:rPr lang="en-US" dirty="0"/>
              <a:t>In 2020, nearly 3,721 Texans died from drug overdoses, making it one of the leading causes of injury-related deaths in Texas, according to the Texas Department of State Health Services (DSHS). Of those deaths, more than 50% involved a prescription or illicit opioid. Fentanyl is the leading cause of all opioid overdose deaths, according to DSHS.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168E17-7EDB-2CA0-FA0D-969351FE096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10" descr="A map of Texas with counties outlined. Top five counties in Texas with the highest counts of opioid overdose deaths as of 2022 highlighted blue. ">
            <a:extLst>
              <a:ext uri="{FF2B5EF4-FFF2-40B4-BE49-F238E27FC236}">
                <a16:creationId xmlns:a16="http://schemas.microsoft.com/office/drawing/2014/main" id="{9F1CD25D-3885-191F-1D4B-1AEE08ED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1625" y="0"/>
            <a:ext cx="118872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9542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Five Texans die every day, on average, from an accidental fentanyl overdose.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Opioid Overdose Epidemic in the U.S.: Three Waves of Opioid Overdose Deaths</a:t>
            </a:r>
            <a:endParaRPr lang="en-US" sz="2800" dirty="0">
              <a:effectLst/>
              <a:ea typeface="Times New Roman" panose="02020603050405020304" pitchFamily="18" charset="0"/>
              <a:cs typeface="Arial"/>
            </a:endParaRPr>
          </a:p>
          <a:p>
            <a:pPr lvl="1"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Wave 1: 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Rise in prescription opioid overdose deaths started in the 1990s.</a:t>
            </a:r>
            <a:endParaRPr lang="en-US" dirty="0">
              <a:effectLst/>
              <a:ea typeface="Calibri" panose="020F0502020204030204" pitchFamily="34" charset="0"/>
              <a:cs typeface="Times New Roman"/>
            </a:endParaRPr>
          </a:p>
          <a:p>
            <a:pPr lvl="1"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Wave 2: 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Rise in heroin overdose deaths started in 2010.</a:t>
            </a:r>
            <a:endParaRPr lang="en-US" dirty="0">
              <a:effectLst/>
              <a:ea typeface="Calibri" panose="020F0502020204030204" pitchFamily="34" charset="0"/>
              <a:cs typeface="Times New Roman"/>
            </a:endParaRPr>
          </a:p>
          <a:p>
            <a:pPr lvl="1"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Wave 3: </a:t>
            </a:r>
            <a:r>
              <a:rPr lang="en-US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Times New Roman"/>
              </a:rPr>
              <a:t>Rise in synthetic opioid (including fentanyl) overdose deaths started in 2013.</a:t>
            </a:r>
            <a:endParaRPr lang="en-US" dirty="0">
              <a:effectLst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F247E-8D19-E28A-3025-3C9297EF3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7550" y="4862946"/>
            <a:ext cx="16459200" cy="7315200"/>
          </a:xfrm>
        </p:spPr>
        <p:txBody>
          <a:bodyPr/>
          <a:lstStyle/>
          <a:p>
            <a:r>
              <a:rPr lang="en-US" dirty="0"/>
              <a:t>Titles and subtitles can be changed.</a:t>
            </a:r>
          </a:p>
          <a:p>
            <a:r>
              <a:rPr lang="en-US" dirty="0"/>
              <a:t>You can present regional data specific to your organization’s area here.</a:t>
            </a:r>
          </a:p>
          <a:p>
            <a:r>
              <a:rPr lang="en-US" dirty="0"/>
              <a:t>See Texas Department of State Health Services health data: </a:t>
            </a:r>
            <a:br>
              <a:rPr lang="en-US" dirty="0"/>
            </a:br>
            <a:r>
              <a:rPr lang="en-US" dirty="0">
                <a:hlinkClick r:id="rId2"/>
              </a:rPr>
              <a:t>https://healthdata.dshs.texas.gov/dashboards/drugs-and-alcohol/opioids/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4C712-30E6-D286-4F2F-A04B30DF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012296" y="4574759"/>
            <a:ext cx="10537004" cy="10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/>
              </a:rPr>
              <a:t>What are opioids?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5488</TotalTime>
  <Words>1714</Words>
  <Application>Microsoft Office PowerPoint</Application>
  <PresentationFormat>Custom</PresentationFormat>
  <Paragraphs>197</Paragraphs>
  <Slides>34</Slides>
  <Notes>11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Preventing Prescription Opioid and Fentanyl Overdose  </vt:lpstr>
      <vt:lpstr>Presenting Organization</vt:lpstr>
      <vt:lpstr>Agenda</vt:lpstr>
      <vt:lpstr> “One in four Texans has experienced an opioid overdose or knows someone who has.”</vt:lpstr>
      <vt:lpstr>Texas Facts and Figures</vt:lpstr>
      <vt:lpstr>One in four Texans has experienced an opioid overdose (also referred to as a poisoning)  or knows someone who has.</vt:lpstr>
      <vt:lpstr>Five Texans die every day, on average, from an accidental fentanyl overdose.</vt:lpstr>
      <vt:lpstr>Regional Data</vt:lpstr>
      <vt:lpstr>What are opioids?</vt:lpstr>
      <vt:lpstr>PowerPoint Presentation</vt:lpstr>
      <vt:lpstr>Prescription opioids are a class of powerful pain management medications.</vt:lpstr>
      <vt:lpstr>What are  the risks of prescription opioids?</vt:lpstr>
      <vt:lpstr>PowerPoint Presentation</vt:lpstr>
      <vt:lpstr>Your body can become dependent on prescription opioids after just seven days, potentially setting you on a path toward addiction.</vt:lpstr>
      <vt:lpstr>Opioids are powerful medications for people with severe pain, but misusing them can be dangerous or even deadly.</vt:lpstr>
      <vt:lpstr>What is fentanyl?</vt:lpstr>
      <vt:lpstr>PowerPoint Presentation</vt:lpstr>
      <vt:lpstr>Fentanyl, a powerful opioid, is taking the lives of Texans every day.</vt:lpstr>
      <vt:lpstr>Learn the signs of an overdose.</vt:lpstr>
      <vt:lpstr>How to respond to an overdose:</vt:lpstr>
      <vt:lpstr>Common Misconceptions</vt:lpstr>
      <vt:lpstr>Fact vs. Myth</vt:lpstr>
      <vt:lpstr>Fact vs. Myth</vt:lpstr>
      <vt:lpstr>Fact vs. Myth</vt:lpstr>
      <vt:lpstr>Fact vs. Myth</vt:lpstr>
      <vt:lpstr>Words to Avoid</vt:lpstr>
      <vt:lpstr>Words to Use</vt:lpstr>
      <vt:lpstr>Actions You Can Take</vt:lpstr>
      <vt:lpstr>How You Can Help</vt:lpstr>
      <vt:lpstr>How You Can Help</vt:lpstr>
      <vt:lpstr>How You Can Help</vt:lpstr>
      <vt:lpstr>How You Can Help</vt:lpstr>
      <vt:lpstr>PowerPoint Presentation</vt:lpstr>
      <vt:lpstr>Treatment is available and recovery is possible.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Anaya Rodriguez, Laura</cp:lastModifiedBy>
  <cp:revision>665</cp:revision>
  <dcterms:created xsi:type="dcterms:W3CDTF">2021-12-09T15:54:24Z</dcterms:created>
  <dcterms:modified xsi:type="dcterms:W3CDTF">2024-12-18T14:21:36Z</dcterms:modified>
  <cp:category/>
</cp:coreProperties>
</file>